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5" r:id="rId13"/>
    <p:sldId id="276" r:id="rId14"/>
    <p:sldId id="277" r:id="rId15"/>
    <p:sldId id="259" r:id="rId16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8B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CA924-E5AF-453F-B0D7-BA82BDAD98CF}" type="datetimeFigureOut">
              <a:rPr lang="zh-TW" altLang="en-US" smtClean="0"/>
              <a:t>2013/8/16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9FD1B-1A3B-4872-B32F-B86F269103A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9FD1B-1A3B-4872-B32F-B86F269103A8}" type="slidenum">
              <a:rPr lang="zh-TW" altLang="en-US" smtClean="0"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FD966C-8EE9-43A0-BB98-8F53117C7EF0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FF13B-B072-4697-B736-1B6A7C955846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68FE3-71AC-4D38-9C7C-08294D18EC4C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3C33B-F8DA-4C77-BDF8-3DA38BB658D5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85130E-BB7A-4C03-B19F-DD670D6B8ED2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D35CB-F857-4197-A2C3-48D312F95362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DB0FB-3BA8-4E76-AD7E-4B34F76EDA68}" type="datetime1">
              <a:rPr lang="fr-FR" altLang="zh-TW" smtClean="0"/>
              <a:t>16/08/2013</a:t>
            </a:fld>
            <a:endParaRPr lang="fr-CA" altLang="zh-TW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7A775-483C-4127-8A05-0098ADC6797A}" type="slidenum">
              <a:rPr lang="fr-CA" altLang="zh-TW"/>
              <a:pPr/>
              <a:t>‹#›</a:t>
            </a:fld>
            <a:endParaRPr lang="fr-CA" altLang="zh-TW"/>
          </a:p>
        </p:txBody>
      </p:sp>
      <p:pic>
        <p:nvPicPr>
          <p:cNvPr id="7" name="圖片 6" descr="ABC_LOGO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07504" y="6309320"/>
            <a:ext cx="3341737" cy="409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4EE13F-FB2A-4ECF-8834-4DFD5C085DCA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308F-A5DC-4F1E-9AE7-5D797BC0425D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5F040-5E04-48E6-86F4-D236D6F1FF46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838A8B-F313-4B09-8C02-77292DF54C7C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047766-66FD-4E70-B4A8-90D960C9CECF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8837-80D6-40A8-B6C6-4EC365FF05E5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71C84-D918-44D5-81CE-B3C911DE4ECD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2A843-99E0-4256-9A05-EA1EA4923875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E4CB1C-E733-4728-A543-30278963F48A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8EA83-2279-4D68-B856-2128071FA464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42D9B-BF05-4116-B2FF-B4424B7AA6E9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7C52C-5405-4671-AC54-787071553C9F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00F4A-EF6E-47A2-B48E-B8B4D933F91B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CD156-AB88-4709-A2DE-0BFAE249A225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zh-TW" dirty="0" smtClean="0"/>
              <a:t>Cliquez pour modifier les styles du texte du masque</a:t>
            </a:r>
          </a:p>
          <a:p>
            <a:pPr lvl="1"/>
            <a:r>
              <a:rPr lang="fr-CA" altLang="zh-TW" dirty="0" smtClean="0"/>
              <a:t>Deuxième niveau</a:t>
            </a:r>
          </a:p>
          <a:p>
            <a:pPr lvl="2"/>
            <a:r>
              <a:rPr lang="fr-CA" altLang="zh-TW" dirty="0" smtClean="0"/>
              <a:t>Troisième niveau</a:t>
            </a:r>
          </a:p>
          <a:p>
            <a:pPr lvl="3"/>
            <a:r>
              <a:rPr lang="fr-CA" altLang="zh-TW" dirty="0" smtClean="0"/>
              <a:t>Quatrième niveau</a:t>
            </a:r>
          </a:p>
          <a:p>
            <a:pPr lvl="4"/>
            <a:r>
              <a:rPr lang="fr-CA" altLang="zh-TW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F1CF114-432A-4618-918D-796697B00457}" type="datetime1">
              <a:rPr lang="fr-FR" altLang="zh-TW" smtClean="0"/>
              <a:t>16/08/2013</a:t>
            </a:fld>
            <a:endParaRPr lang="fr-CA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5C6EACB-D18C-4877-92D1-9660B836AE39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 baseline="0">
          <a:solidFill>
            <a:schemeClr val="tx1"/>
          </a:solidFill>
          <a:latin typeface="+mj-lt"/>
          <a:ea typeface="標楷體" pitchFamily="65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 baseline="0">
          <a:solidFill>
            <a:schemeClr val="tx1"/>
          </a:solidFill>
          <a:latin typeface="+mn-lt"/>
          <a:ea typeface="標楷體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 baseline="0">
          <a:solidFill>
            <a:schemeClr val="tx1"/>
          </a:solidFill>
          <a:latin typeface="+mn-lt"/>
          <a:ea typeface="標楷體" pitchFamily="65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 baseline="0">
          <a:solidFill>
            <a:schemeClr val="tx1"/>
          </a:solidFill>
          <a:latin typeface="+mn-lt"/>
          <a:ea typeface="標楷體" pitchFamily="65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 baseline="0">
          <a:solidFill>
            <a:schemeClr val="tx1"/>
          </a:solidFill>
          <a:latin typeface="+mn-lt"/>
          <a:ea typeface="標楷體" pitchFamily="65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 baseline="0">
          <a:solidFill>
            <a:schemeClr val="tx1"/>
          </a:solidFill>
          <a:latin typeface="+mn-lt"/>
          <a:ea typeface="標楷體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14375" y="1444625"/>
            <a:ext cx="7772400" cy="869950"/>
          </a:xfrm>
        </p:spPr>
        <p:txBody>
          <a:bodyPr/>
          <a:lstStyle/>
          <a:p>
            <a:r>
              <a:rPr lang="fr-CA" altLang="zh-TW" sz="4800" dirty="0" smtClean="0">
                <a:solidFill>
                  <a:srgbClr val="438BC4"/>
                </a:solidFill>
              </a:rPr>
              <a:t>airitiBooks </a:t>
            </a:r>
            <a:r>
              <a:rPr lang="zh-TW" altLang="en-US" sz="4800" dirty="0" smtClean="0">
                <a:solidFill>
                  <a:srgbClr val="438BC4"/>
                </a:solidFill>
              </a:rPr>
              <a:t>華藝中文電子書</a:t>
            </a:r>
            <a:endParaRPr lang="fr-CA" altLang="zh-TW" sz="4800" dirty="0" smtClean="0">
              <a:solidFill>
                <a:srgbClr val="438BC4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928813" y="2100263"/>
            <a:ext cx="5429250" cy="757237"/>
          </a:xfrm>
        </p:spPr>
        <p:txBody>
          <a:bodyPr/>
          <a:lstStyle/>
          <a:p>
            <a:r>
              <a:rPr lang="zh-TW" altLang="en-US" sz="3600" dirty="0" smtClean="0">
                <a:solidFill>
                  <a:srgbClr val="438BC4"/>
                </a:solidFill>
              </a:rPr>
              <a:t>平台暨線上閱讀使用說明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95536" y="5486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chemeClr val="bg1"/>
                </a:solidFill>
              </a:rPr>
              <a:t>2013 airitiBooks User Guide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pic>
        <p:nvPicPr>
          <p:cNvPr id="5" name="圖片 4" descr="ABC_LOGO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74679" y="499528"/>
            <a:ext cx="3341737" cy="4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如何借書閱讀？</a:t>
            </a:r>
            <a:r>
              <a:rPr lang="en-US" altLang="zh-TW" dirty="0" smtClean="0">
                <a:solidFill>
                  <a:schemeClr val="bg1"/>
                </a:solidFill>
              </a:rPr>
              <a:t>- </a:t>
            </a:r>
            <a:r>
              <a:rPr lang="zh-TW" altLang="en-US" dirty="0" smtClean="0">
                <a:solidFill>
                  <a:schemeClr val="bg1"/>
                </a:solidFill>
              </a:rPr>
              <a:t>下載閱讀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525963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請先申請或登入借書帳號</a:t>
            </a:r>
            <a:endParaRPr lang="en-US" altLang="zh-TW" dirty="0" smtClean="0">
              <a:solidFill>
                <a:srgbClr val="438BC4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點選「下載閱讀」</a:t>
            </a:r>
            <a:endParaRPr lang="en-US" altLang="zh-TW" dirty="0" smtClean="0">
              <a:solidFill>
                <a:srgbClr val="438BC4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至</a:t>
            </a:r>
            <a:r>
              <a:rPr lang="en-US" altLang="zh-TW" dirty="0" err="1" smtClean="0">
                <a:solidFill>
                  <a:srgbClr val="438BC4"/>
                </a:solidFill>
              </a:rPr>
              <a:t>iRead</a:t>
            </a:r>
            <a:r>
              <a:rPr lang="en-US" altLang="zh-TW" dirty="0" smtClean="0">
                <a:solidFill>
                  <a:srgbClr val="438BC4"/>
                </a:solidFill>
              </a:rPr>
              <a:t> eBook</a:t>
            </a:r>
            <a:r>
              <a:rPr lang="zh-TW" altLang="en-US" dirty="0" smtClean="0">
                <a:solidFill>
                  <a:srgbClr val="438BC4"/>
                </a:solidFill>
              </a:rPr>
              <a:t>閱讀軟體下載專區，下載並安裝閱讀軟體。</a:t>
            </a:r>
            <a:endParaRPr lang="en-US" altLang="zh-TW" dirty="0" smtClean="0">
              <a:solidFill>
                <a:srgbClr val="438BC4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開啟閱讀軟體，下載書籍閱讀。</a:t>
            </a:r>
            <a:endParaRPr lang="en-US" altLang="zh-TW" dirty="0" smtClean="0">
              <a:solidFill>
                <a:srgbClr val="438BC4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altLang="zh-TW" dirty="0" smtClean="0">
              <a:solidFill>
                <a:srgbClr val="438BC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10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4797152"/>
            <a:ext cx="2016224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0" name="Picture 2" descr="http://192.168.1.92/Content/images/iReadeBook_downloa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40152" y="4797152"/>
            <a:ext cx="2772304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4941168"/>
            <a:ext cx="1755505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直線單箭頭接點 12"/>
          <p:cNvCxnSpPr>
            <a:stCxn id="37892" idx="3"/>
            <a:endCxn id="10" idx="1"/>
          </p:cNvCxnSpPr>
          <p:nvPr/>
        </p:nvCxnSpPr>
        <p:spPr>
          <a:xfrm>
            <a:off x="2511081" y="5193196"/>
            <a:ext cx="764775" cy="0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0" idx="3"/>
            <a:endCxn id="37890" idx="1"/>
          </p:cNvCxnSpPr>
          <p:nvPr/>
        </p:nvCxnSpPr>
        <p:spPr>
          <a:xfrm>
            <a:off x="5292080" y="5193196"/>
            <a:ext cx="648072" cy="0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閱讀畫面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- PC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11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pic>
        <p:nvPicPr>
          <p:cNvPr id="7" name="圖片 6" descr="Snap271_線上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484784"/>
            <a:ext cx="9144000" cy="4430953"/>
          </a:xfrm>
          <a:prstGeom prst="rect">
            <a:avLst/>
          </a:prstGeom>
        </p:spPr>
      </p:pic>
      <p:sp>
        <p:nvSpPr>
          <p:cNvPr id="16" name="圓角矩形 15"/>
          <p:cNvSpPr/>
          <p:nvPr/>
        </p:nvSpPr>
        <p:spPr>
          <a:xfrm>
            <a:off x="0" y="1844824"/>
            <a:ext cx="2051720" cy="3672408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翻</a:t>
            </a:r>
            <a:endParaRPr lang="en-US" altLang="zh-TW" sz="2200" b="1" dirty="0" smtClean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sz="22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7056784" y="1844824"/>
            <a:ext cx="2051720" cy="3600400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翻</a:t>
            </a:r>
            <a:endParaRPr lang="en-US" altLang="zh-TW" sz="2200" b="1" dirty="0" smtClean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sz="22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5" name="群組 14"/>
          <p:cNvGrpSpPr/>
          <p:nvPr/>
        </p:nvGrpSpPr>
        <p:grpSpPr>
          <a:xfrm>
            <a:off x="467544" y="1340768"/>
            <a:ext cx="8676456" cy="5256584"/>
            <a:chOff x="467544" y="1340768"/>
            <a:chExt cx="8676456" cy="5256584"/>
          </a:xfrm>
        </p:grpSpPr>
        <p:sp>
          <p:nvSpPr>
            <p:cNvPr id="8" name="直線圖說文字 1 7"/>
            <p:cNvSpPr/>
            <p:nvPr/>
          </p:nvSpPr>
          <p:spPr>
            <a:xfrm>
              <a:off x="827584" y="2420888"/>
              <a:ext cx="1080120" cy="576064"/>
            </a:xfrm>
            <a:prstGeom prst="borderCallout1">
              <a:avLst>
                <a:gd name="adj1" fmla="val -6839"/>
                <a:gd name="adj2" fmla="val 15357"/>
                <a:gd name="adj3" fmla="val -126592"/>
                <a:gd name="adj4" fmla="val -16463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目錄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直線圖說文字 1 8"/>
            <p:cNvSpPr/>
            <p:nvPr/>
          </p:nvSpPr>
          <p:spPr>
            <a:xfrm>
              <a:off x="4716016" y="2348880"/>
              <a:ext cx="1080120" cy="576064"/>
            </a:xfrm>
            <a:prstGeom prst="borderCallout1">
              <a:avLst>
                <a:gd name="adj1" fmla="val -6839"/>
                <a:gd name="adj2" fmla="val 15357"/>
                <a:gd name="adj3" fmla="val -126592"/>
                <a:gd name="adj4" fmla="val -16463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書名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7775848" y="1340768"/>
              <a:ext cx="1368152" cy="576064"/>
            </a:xfrm>
            <a:prstGeom prst="roundRect">
              <a:avLst/>
            </a:prstGeom>
            <a:noFill/>
            <a:ln w="381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直線圖說文字 1 11"/>
            <p:cNvSpPr/>
            <p:nvPr/>
          </p:nvSpPr>
          <p:spPr>
            <a:xfrm>
              <a:off x="2771800" y="5733256"/>
              <a:ext cx="1224136" cy="576064"/>
            </a:xfrm>
            <a:prstGeom prst="borderCallout1">
              <a:avLst>
                <a:gd name="adj1" fmla="val 24907"/>
                <a:gd name="adj2" fmla="val -12862"/>
                <a:gd name="adj3" fmla="val -12833"/>
                <a:gd name="adj4" fmla="val -113321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拖曳軸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直線圖說文字 1 12"/>
            <p:cNvSpPr/>
            <p:nvPr/>
          </p:nvSpPr>
          <p:spPr>
            <a:xfrm>
              <a:off x="467544" y="4437112"/>
              <a:ext cx="1656184" cy="576064"/>
            </a:xfrm>
            <a:prstGeom prst="borderCallout1">
              <a:avLst>
                <a:gd name="adj1" fmla="val 114856"/>
                <a:gd name="adj2" fmla="val 18179"/>
                <a:gd name="adj3" fmla="val 235847"/>
                <a:gd name="adj4" fmla="val 11265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目前章節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直線圖說文字 1 13"/>
            <p:cNvSpPr/>
            <p:nvPr/>
          </p:nvSpPr>
          <p:spPr>
            <a:xfrm>
              <a:off x="6084168" y="6021288"/>
              <a:ext cx="1800200" cy="576064"/>
            </a:xfrm>
            <a:prstGeom prst="borderCallout1">
              <a:avLst>
                <a:gd name="adj1" fmla="val 27553"/>
                <a:gd name="adj2" fmla="val 114124"/>
                <a:gd name="adj3" fmla="val -28707"/>
                <a:gd name="adj4" fmla="val 147208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頁數與跳頁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直線圖說文字 1 9"/>
            <p:cNvSpPr/>
            <p:nvPr/>
          </p:nvSpPr>
          <p:spPr>
            <a:xfrm>
              <a:off x="6876256" y="2492896"/>
              <a:ext cx="1944216" cy="720080"/>
            </a:xfrm>
            <a:prstGeom prst="borderCallout1">
              <a:avLst>
                <a:gd name="adj1" fmla="val -17421"/>
                <a:gd name="adj2" fmla="val 32603"/>
                <a:gd name="adj3" fmla="val -97492"/>
                <a:gd name="adj4" fmla="val 55025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放大、縮小</a:t>
              </a:r>
              <a:endParaRPr lang="en-US" altLang="zh-TW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檢索、其他設定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閱讀畫面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– </a:t>
            </a:r>
            <a:r>
              <a:rPr lang="zh-TW" altLang="en-US" dirty="0" smtClean="0">
                <a:solidFill>
                  <a:schemeClr val="bg1"/>
                </a:solidFill>
              </a:rPr>
              <a:t>行動載具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12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pic>
        <p:nvPicPr>
          <p:cNvPr id="6" name="圖片 5" descr="IMG_009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15616" y="1183059"/>
            <a:ext cx="6912768" cy="5184577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187624" y="1844824"/>
            <a:ext cx="2520280" cy="3888432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翻</a:t>
            </a:r>
            <a:endParaRPr lang="en-US" altLang="zh-TW" sz="2200" b="1" dirty="0" smtClean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sz="22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436096" y="1772816"/>
            <a:ext cx="2520280" cy="3888432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翻</a:t>
            </a:r>
            <a:endParaRPr lang="en-US" altLang="zh-TW" sz="2200" b="1" dirty="0" smtClean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頁</a:t>
            </a:r>
            <a:endParaRPr lang="zh-TW" altLang="en-US" sz="22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3851920" y="1844824"/>
            <a:ext cx="1440160" cy="3888432"/>
          </a:xfrm>
          <a:prstGeom prst="roundRect">
            <a:avLst/>
          </a:prstGeom>
          <a:solidFill>
            <a:schemeClr val="bg1">
              <a:alpha val="54000"/>
            </a:schemeClr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展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開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收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起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上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下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功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 smtClean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能</a:t>
            </a:r>
            <a:endParaRPr lang="en-US" altLang="zh-TW" sz="2200" b="1" dirty="0" smtClean="0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200" b="1" dirty="0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列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1907704" y="1628800"/>
            <a:ext cx="6984776" cy="5040560"/>
            <a:chOff x="1907704" y="1628800"/>
            <a:chExt cx="6984776" cy="5040560"/>
          </a:xfrm>
        </p:grpSpPr>
        <p:sp>
          <p:nvSpPr>
            <p:cNvPr id="10" name="直線圖說文字 1 9"/>
            <p:cNvSpPr/>
            <p:nvPr/>
          </p:nvSpPr>
          <p:spPr>
            <a:xfrm>
              <a:off x="1907704" y="2348880"/>
              <a:ext cx="1080120" cy="576064"/>
            </a:xfrm>
            <a:prstGeom prst="borderCallout1">
              <a:avLst>
                <a:gd name="adj1" fmla="val -6839"/>
                <a:gd name="adj2" fmla="val 15357"/>
                <a:gd name="adj3" fmla="val -126592"/>
                <a:gd name="adj4" fmla="val -16463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目錄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直線圖說文字 1 10"/>
            <p:cNvSpPr/>
            <p:nvPr/>
          </p:nvSpPr>
          <p:spPr>
            <a:xfrm>
              <a:off x="5220072" y="1628800"/>
              <a:ext cx="1080120" cy="576064"/>
            </a:xfrm>
            <a:prstGeom prst="borderCallout1">
              <a:avLst>
                <a:gd name="adj1" fmla="val 6388"/>
                <a:gd name="adj2" fmla="val -14273"/>
                <a:gd name="adj3" fmla="val -28707"/>
                <a:gd name="adj4" fmla="val -55969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書名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直線圖說文字 1 12"/>
            <p:cNvSpPr/>
            <p:nvPr/>
          </p:nvSpPr>
          <p:spPr>
            <a:xfrm>
              <a:off x="4283968" y="6093296"/>
              <a:ext cx="1224136" cy="576064"/>
            </a:xfrm>
            <a:prstGeom prst="borderCallout1">
              <a:avLst>
                <a:gd name="adj1" fmla="val 24907"/>
                <a:gd name="adj2" fmla="val -12862"/>
                <a:gd name="adj3" fmla="val 10977"/>
                <a:gd name="adj4" fmla="val -122036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拖曳軸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直線圖說文字 1 13"/>
            <p:cNvSpPr/>
            <p:nvPr/>
          </p:nvSpPr>
          <p:spPr>
            <a:xfrm>
              <a:off x="1907704" y="4509120"/>
              <a:ext cx="1656184" cy="576064"/>
            </a:xfrm>
            <a:prstGeom prst="borderCallout1">
              <a:avLst>
                <a:gd name="adj1" fmla="val 114856"/>
                <a:gd name="adj2" fmla="val 18179"/>
                <a:gd name="adj3" fmla="val 243784"/>
                <a:gd name="adj4" fmla="val 7584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目前章節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" name="直線圖說文字 1 14"/>
            <p:cNvSpPr/>
            <p:nvPr/>
          </p:nvSpPr>
          <p:spPr>
            <a:xfrm>
              <a:off x="5220072" y="5013176"/>
              <a:ext cx="1800200" cy="576064"/>
            </a:xfrm>
            <a:prstGeom prst="borderCallout1">
              <a:avLst>
                <a:gd name="adj1" fmla="val 112210"/>
                <a:gd name="adj2" fmla="val 84494"/>
                <a:gd name="adj3" fmla="val 182937"/>
                <a:gd name="adj4" fmla="val 115038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頁數與跳頁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直線圖說文字 1 15"/>
            <p:cNvSpPr/>
            <p:nvPr/>
          </p:nvSpPr>
          <p:spPr>
            <a:xfrm>
              <a:off x="7452320" y="2132856"/>
              <a:ext cx="1440160" cy="720080"/>
            </a:xfrm>
            <a:prstGeom prst="borderCallout1">
              <a:avLst>
                <a:gd name="adj1" fmla="val -23770"/>
                <a:gd name="adj2" fmla="val 46360"/>
                <a:gd name="adj3" fmla="val -63629"/>
                <a:gd name="adj4" fmla="val 26453"/>
              </a:avLst>
            </a:prstGeom>
            <a:ln w="57150"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內文檢索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 descr="IMG_0074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1484784"/>
            <a:ext cx="6336704" cy="46218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閱讀畫面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– </a:t>
            </a:r>
            <a:r>
              <a:rPr lang="zh-TW" altLang="en-US" dirty="0" smtClean="0">
                <a:solidFill>
                  <a:schemeClr val="bg1"/>
                </a:solidFill>
              </a:rPr>
              <a:t>文字型</a:t>
            </a:r>
            <a:r>
              <a:rPr lang="en-US" altLang="zh-TW" dirty="0" err="1" smtClean="0">
                <a:solidFill>
                  <a:schemeClr val="bg1"/>
                </a:solidFill>
              </a:rPr>
              <a:t>ePub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13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22" name="圓角矩形 21"/>
          <p:cNvSpPr/>
          <p:nvPr/>
        </p:nvSpPr>
        <p:spPr>
          <a:xfrm>
            <a:off x="6444208" y="1916832"/>
            <a:ext cx="1728192" cy="1728192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直線圖說文字 1 15"/>
          <p:cNvSpPr/>
          <p:nvPr/>
        </p:nvSpPr>
        <p:spPr>
          <a:xfrm>
            <a:off x="5724128" y="1268760"/>
            <a:ext cx="1440160" cy="720080"/>
          </a:xfrm>
          <a:prstGeom prst="borderCallout1">
            <a:avLst>
              <a:gd name="adj1" fmla="val 63004"/>
              <a:gd name="adj2" fmla="val 108795"/>
              <a:gd name="adj3" fmla="val 65474"/>
              <a:gd name="adj4" fmla="val 153440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設定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" name="圖片 19" descr="IMG_0074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987824" y="2276872"/>
            <a:ext cx="3528392" cy="3364281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圓角矩形 22"/>
          <p:cNvSpPr/>
          <p:nvPr/>
        </p:nvSpPr>
        <p:spPr>
          <a:xfrm>
            <a:off x="3059832" y="2492896"/>
            <a:ext cx="1080120" cy="2952328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閱讀畫面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– </a:t>
            </a:r>
            <a:r>
              <a:rPr lang="zh-TW" altLang="en-US" dirty="0" smtClean="0">
                <a:solidFill>
                  <a:schemeClr val="bg1"/>
                </a:solidFill>
              </a:rPr>
              <a:t>有聲書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14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pic>
        <p:nvPicPr>
          <p:cNvPr id="19" name="圖片 18" descr="有聲書PC.png"/>
          <p:cNvPicPr>
            <a:picLocks noChangeAspect="1"/>
          </p:cNvPicPr>
          <p:nvPr/>
        </p:nvPicPr>
        <p:blipFill>
          <a:blip r:embed="rId3" cstate="screen"/>
          <a:srcRect l="16138" t="7408" r="16925" b="1324"/>
          <a:stretch>
            <a:fillRect/>
          </a:stretch>
        </p:blipFill>
        <p:spPr>
          <a:xfrm>
            <a:off x="1169622" y="1196752"/>
            <a:ext cx="7146794" cy="5044796"/>
          </a:xfrm>
          <a:prstGeom prst="rect">
            <a:avLst/>
          </a:prstGeom>
        </p:spPr>
      </p:pic>
      <p:sp>
        <p:nvSpPr>
          <p:cNvPr id="20" name="圓角矩形 19"/>
          <p:cNvSpPr/>
          <p:nvPr/>
        </p:nvSpPr>
        <p:spPr>
          <a:xfrm>
            <a:off x="5796136" y="2492896"/>
            <a:ext cx="1440160" cy="504056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3779912" y="4725144"/>
            <a:ext cx="2304256" cy="1728192"/>
          </a:xfrm>
          <a:prstGeom prst="roundRect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2348880"/>
            <a:ext cx="3400390" cy="1020117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4" name="直線單箭頭接點 23"/>
          <p:cNvCxnSpPr>
            <a:stCxn id="20" idx="1"/>
            <a:endCxn id="39938" idx="3"/>
          </p:cNvCxnSpPr>
          <p:nvPr/>
        </p:nvCxnSpPr>
        <p:spPr>
          <a:xfrm flipH="1">
            <a:off x="5236086" y="2744924"/>
            <a:ext cx="560050" cy="11401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endCxn id="21" idx="0"/>
          </p:cNvCxnSpPr>
          <p:nvPr/>
        </p:nvCxnSpPr>
        <p:spPr>
          <a:xfrm>
            <a:off x="3275856" y="3140968"/>
            <a:ext cx="1656184" cy="158417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直線圖說文字 1 30"/>
          <p:cNvSpPr/>
          <p:nvPr/>
        </p:nvSpPr>
        <p:spPr>
          <a:xfrm>
            <a:off x="3059832" y="1196752"/>
            <a:ext cx="1584176" cy="720080"/>
          </a:xfrm>
          <a:prstGeom prst="borderCallout1">
            <a:avLst>
              <a:gd name="adj1" fmla="val 118031"/>
              <a:gd name="adj2" fmla="val 49535"/>
              <a:gd name="adj3" fmla="val 196693"/>
              <a:gd name="adj4" fmla="val 19046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聲音、影片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2" name="直線接點 31"/>
          <p:cNvCxnSpPr/>
          <p:nvPr/>
        </p:nvCxnSpPr>
        <p:spPr>
          <a:xfrm flipH="1" flipV="1">
            <a:off x="4067944" y="2060848"/>
            <a:ext cx="432048" cy="504056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195736" y="1988840"/>
            <a:ext cx="6543675" cy="1143000"/>
          </a:xfrm>
        </p:spPr>
        <p:txBody>
          <a:bodyPr/>
          <a:lstStyle/>
          <a:p>
            <a:pPr algn="l"/>
            <a:r>
              <a:rPr lang="fr-CA" altLang="zh-TW" dirty="0" smtClean="0">
                <a:solidFill>
                  <a:srgbClr val="438BC4"/>
                </a:solidFill>
              </a:rPr>
              <a:t>The End</a:t>
            </a:r>
            <a:r>
              <a:rPr lang="en-US" altLang="zh-TW" dirty="0" smtClean="0">
                <a:solidFill>
                  <a:srgbClr val="438BC4"/>
                </a:solidFill>
              </a:rPr>
              <a:t> </a:t>
            </a:r>
            <a:r>
              <a:rPr lang="en-US" altLang="zh-TW" dirty="0" smtClean="0">
                <a:solidFill>
                  <a:srgbClr val="438BC4"/>
                </a:solidFill>
                <a:sym typeface="Wingdings" pitchFamily="2" charset="2"/>
              </a:rPr>
              <a:t></a:t>
            </a:r>
            <a:endParaRPr lang="fr-CA" altLang="zh-TW" dirty="0" smtClean="0">
              <a:solidFill>
                <a:srgbClr val="438BC4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3995936" y="3429001"/>
            <a:ext cx="4690864" cy="1368152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solidFill>
                  <a:srgbClr val="438BC4"/>
                </a:solidFill>
              </a:rPr>
              <a:t>如有疑問，請洽客服信箱</a:t>
            </a:r>
            <a:endParaRPr lang="en-US" altLang="zh-TW" dirty="0" smtClean="0">
              <a:solidFill>
                <a:srgbClr val="438BC4"/>
              </a:solidFill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438BC4"/>
                </a:solidFill>
              </a:rPr>
              <a:t>books@airiti.com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15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華藝電子書內容與特色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全國最大繁體中文電子書網站，支援各種載具之線上及離線閱讀，輕鬆閱讀電子書。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收錄兩岸三地，超過</a:t>
            </a:r>
            <a:r>
              <a:rPr lang="en-US" altLang="zh-TW" dirty="0" smtClean="0">
                <a:solidFill>
                  <a:srgbClr val="438BC4"/>
                </a:solidFill>
              </a:rPr>
              <a:t>900</a:t>
            </a:r>
            <a:r>
              <a:rPr lang="zh-TW" altLang="en-US" dirty="0" smtClean="0">
                <a:solidFill>
                  <a:srgbClr val="438BC4"/>
                </a:solidFill>
              </a:rPr>
              <a:t>家出版社、近</a:t>
            </a:r>
            <a:r>
              <a:rPr lang="en-US" altLang="zh-TW" dirty="0" smtClean="0">
                <a:solidFill>
                  <a:srgbClr val="438BC4"/>
                </a:solidFill>
              </a:rPr>
              <a:t>6</a:t>
            </a:r>
            <a:r>
              <a:rPr lang="zh-TW" altLang="en-US" dirty="0" smtClean="0">
                <a:solidFill>
                  <a:srgbClr val="438BC4"/>
                </a:solidFill>
              </a:rPr>
              <a:t>萬本的優質中文電子書。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收錄類型：人文社會、自然科學、醫學、產業報告、考試用書、語言進修、文學小說、商業管理、藝術、養生保健、休閒、政府出版品等。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2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新版網站原圖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188640"/>
            <a:ext cx="9115307" cy="5976664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3</a:t>
            </a:fld>
            <a:endParaRPr lang="fr-CA" altLang="zh-TW"/>
          </a:p>
        </p:txBody>
      </p:sp>
      <p:sp>
        <p:nvSpPr>
          <p:cNvPr id="8" name="圓角矩形 7"/>
          <p:cNvSpPr/>
          <p:nvPr/>
        </p:nvSpPr>
        <p:spPr>
          <a:xfrm>
            <a:off x="4860032" y="116632"/>
            <a:ext cx="3024336" cy="476672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187624" y="836712"/>
            <a:ext cx="6768752" cy="432048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線圖說文字 1 10"/>
          <p:cNvSpPr/>
          <p:nvPr/>
        </p:nvSpPr>
        <p:spPr>
          <a:xfrm>
            <a:off x="251520" y="1484784"/>
            <a:ext cx="1152128" cy="720080"/>
          </a:xfrm>
          <a:prstGeom prst="borderCallout1">
            <a:avLst>
              <a:gd name="adj1" fmla="val -8955"/>
              <a:gd name="adj2" fmla="val 48477"/>
              <a:gd name="adj3" fmla="val -58606"/>
              <a:gd name="adj4" fmla="val 85939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分類導覽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與檢索列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915816" y="1340768"/>
            <a:ext cx="4968552" cy="1584176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直線圖說文字 1 6"/>
          <p:cNvSpPr/>
          <p:nvPr/>
        </p:nvSpPr>
        <p:spPr>
          <a:xfrm>
            <a:off x="5868144" y="1700808"/>
            <a:ext cx="2808312" cy="936104"/>
          </a:xfrm>
          <a:prstGeom prst="borderCallout1">
            <a:avLst>
              <a:gd name="adj1" fmla="val -10554"/>
              <a:gd name="adj2" fmla="val 45934"/>
              <a:gd name="adj3" fmla="val -133332"/>
              <a:gd name="adj4" fmla="val 32215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登出、閱讀軟體下載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常見問題、英文版切換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915816" y="2996952"/>
            <a:ext cx="5040560" cy="3240360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直線圖說文字 1 12"/>
          <p:cNvSpPr/>
          <p:nvPr/>
        </p:nvSpPr>
        <p:spPr>
          <a:xfrm>
            <a:off x="251520" y="3789040"/>
            <a:ext cx="2376264" cy="720080"/>
          </a:xfrm>
          <a:prstGeom prst="borderCallout1">
            <a:avLst>
              <a:gd name="adj1" fmla="val 27025"/>
              <a:gd name="adj2" fmla="val 104795"/>
              <a:gd name="adj3" fmla="val -6905"/>
              <a:gd name="adj4" fmla="val 125663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熱門書籍與主題推廣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直線圖說文字 1 8"/>
          <p:cNvSpPr/>
          <p:nvPr/>
        </p:nvSpPr>
        <p:spPr>
          <a:xfrm>
            <a:off x="6444208" y="3140968"/>
            <a:ext cx="2484784" cy="864096"/>
          </a:xfrm>
          <a:prstGeom prst="borderCallout1">
            <a:avLst>
              <a:gd name="adj1" fmla="val -13946"/>
              <a:gd name="adj2" fmla="val 95953"/>
              <a:gd name="adj3" fmla="val -190178"/>
              <a:gd name="adj4" fmla="val 103610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個人化功能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我的書櫃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My Books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直線圖說文字 1 11"/>
          <p:cNvSpPr/>
          <p:nvPr/>
        </p:nvSpPr>
        <p:spPr>
          <a:xfrm>
            <a:off x="251520" y="2492896"/>
            <a:ext cx="2376264" cy="720080"/>
          </a:xfrm>
          <a:prstGeom prst="borderCallout1">
            <a:avLst>
              <a:gd name="adj1" fmla="val 29141"/>
              <a:gd name="adj2" fmla="val 103513"/>
              <a:gd name="adj3" fmla="val -4788"/>
              <a:gd name="adj4" fmla="val 126946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活動與主題閱讀書單大圖輪播、最新消息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3419872" y="764704"/>
            <a:ext cx="648072" cy="49567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直線圖說文字 1 17"/>
          <p:cNvSpPr/>
          <p:nvPr/>
        </p:nvSpPr>
        <p:spPr>
          <a:xfrm>
            <a:off x="3851920" y="1628800"/>
            <a:ext cx="1800200" cy="720080"/>
          </a:xfrm>
          <a:prstGeom prst="borderCallout1">
            <a:avLst>
              <a:gd name="adj1" fmla="val -8955"/>
              <a:gd name="adj2" fmla="val 48477"/>
              <a:gd name="adj3" fmla="val -71306"/>
              <a:gd name="adj4" fmla="val 1864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本館已採購館藏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4</a:t>
            </a:fld>
            <a:endParaRPr lang="fr-CA" altLang="zh-TW"/>
          </a:p>
        </p:txBody>
      </p:sp>
      <p:pic>
        <p:nvPicPr>
          <p:cNvPr id="7" name="圖片 6" descr="新版網站原圖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07704" y="0"/>
            <a:ext cx="6536745" cy="685800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763688" y="0"/>
            <a:ext cx="1800200" cy="2204864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直線圖說文字 1 8"/>
          <p:cNvSpPr/>
          <p:nvPr/>
        </p:nvSpPr>
        <p:spPr>
          <a:xfrm>
            <a:off x="323528" y="1268760"/>
            <a:ext cx="1584176" cy="720080"/>
          </a:xfrm>
          <a:prstGeom prst="borderCallout1">
            <a:avLst>
              <a:gd name="adj1" fmla="val -13188"/>
              <a:gd name="adj2" fmla="val 70964"/>
              <a:gd name="adj3" fmla="val -141147"/>
              <a:gd name="adj4" fmla="val 113597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閱讀排行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星等推薦排行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763688" y="2304256"/>
            <a:ext cx="1800200" cy="2708920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直線圖說文字 1 10"/>
          <p:cNvSpPr/>
          <p:nvPr/>
        </p:nvSpPr>
        <p:spPr>
          <a:xfrm>
            <a:off x="395536" y="3140968"/>
            <a:ext cx="1368152" cy="576064"/>
          </a:xfrm>
          <a:prstGeom prst="borderCallout1">
            <a:avLst>
              <a:gd name="adj1" fmla="val -34352"/>
              <a:gd name="adj2" fmla="val 85445"/>
              <a:gd name="adj3" fmla="val -109401"/>
              <a:gd name="adj4" fmla="val 120281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上線新書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3635896" y="0"/>
            <a:ext cx="4824536" cy="2060848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3635896" y="2132856"/>
            <a:ext cx="4824536" cy="2952328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線圖說文字 1 13"/>
          <p:cNvSpPr/>
          <p:nvPr/>
        </p:nvSpPr>
        <p:spPr>
          <a:xfrm>
            <a:off x="5580112" y="548680"/>
            <a:ext cx="1368152" cy="576064"/>
          </a:xfrm>
          <a:prstGeom prst="borderCallout1">
            <a:avLst>
              <a:gd name="adj1" fmla="val -26415"/>
              <a:gd name="adj2" fmla="val 11927"/>
              <a:gd name="adj3" fmla="val -69718"/>
              <a:gd name="adj4" fmla="val -62401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電子雜誌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直線圖說文字 1 15"/>
          <p:cNvSpPr/>
          <p:nvPr/>
        </p:nvSpPr>
        <p:spPr>
          <a:xfrm>
            <a:off x="5508104" y="2780928"/>
            <a:ext cx="1584176" cy="576064"/>
          </a:xfrm>
          <a:prstGeom prst="borderCallout1">
            <a:avLst>
              <a:gd name="adj1" fmla="val -26415"/>
              <a:gd name="adj2" fmla="val 11927"/>
              <a:gd name="adj3" fmla="val -75009"/>
              <a:gd name="adj4" fmla="val -34503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主題精選書單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563888" y="5229200"/>
            <a:ext cx="4824536" cy="1628800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直線圖說文字 1 17"/>
          <p:cNvSpPr/>
          <p:nvPr/>
        </p:nvSpPr>
        <p:spPr>
          <a:xfrm>
            <a:off x="4716016" y="5949280"/>
            <a:ext cx="1584176" cy="720080"/>
          </a:xfrm>
          <a:prstGeom prst="borderCallout1">
            <a:avLst>
              <a:gd name="adj1" fmla="val -17949"/>
              <a:gd name="adj2" fmla="val 28281"/>
              <a:gd name="adj3" fmla="val -59136"/>
              <a:gd name="adj4" fmla="val 3016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優質出版社與推薦書籍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 descr="圖書館專頁原圖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51720" y="260648"/>
            <a:ext cx="6850802" cy="5976664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5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74440" cy="5746650"/>
          </a:xfrm>
        </p:spPr>
        <p:txBody>
          <a:bodyPr/>
          <a:lstStyle/>
          <a:p>
            <a:r>
              <a:rPr lang="zh-TW" altLang="en-US" dirty="0" smtClean="0"/>
              <a:t>圖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館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頁</a:t>
            </a:r>
            <a:endParaRPr lang="zh-TW" altLang="en-US" dirty="0"/>
          </a:p>
        </p:txBody>
      </p:sp>
      <p:sp>
        <p:nvSpPr>
          <p:cNvPr id="11" name="圓角矩形 10"/>
          <p:cNvSpPr/>
          <p:nvPr/>
        </p:nvSpPr>
        <p:spPr>
          <a:xfrm>
            <a:off x="2771800" y="4797152"/>
            <a:ext cx="1800200" cy="1556792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2915816" y="1484784"/>
            <a:ext cx="1296144" cy="3240360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4211960" y="2276872"/>
            <a:ext cx="3744416" cy="2592288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線圖說文字 1 13"/>
          <p:cNvSpPr/>
          <p:nvPr/>
        </p:nvSpPr>
        <p:spPr>
          <a:xfrm>
            <a:off x="4283968" y="3212976"/>
            <a:ext cx="1584176" cy="720080"/>
          </a:xfrm>
          <a:prstGeom prst="borderCallout1">
            <a:avLst>
              <a:gd name="adj1" fmla="val -28003"/>
              <a:gd name="adj2" fmla="val 38255"/>
              <a:gd name="adj3" fmla="val -98819"/>
              <a:gd name="adj4" fmla="val 45294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本館館藏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直線圖說文字 1 14"/>
          <p:cNvSpPr/>
          <p:nvPr/>
        </p:nvSpPr>
        <p:spPr>
          <a:xfrm>
            <a:off x="4860032" y="5157192"/>
            <a:ext cx="2016224" cy="720080"/>
          </a:xfrm>
          <a:prstGeom prst="borderCallout1">
            <a:avLst>
              <a:gd name="adj1" fmla="val 46072"/>
              <a:gd name="adj2" fmla="val -4073"/>
              <a:gd name="adj3" fmla="val -20510"/>
              <a:gd name="adj4" fmla="val -61696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本館閱讀排行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915816" y="404664"/>
            <a:ext cx="1584176" cy="432048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直線圖說文字 1 16"/>
          <p:cNvSpPr/>
          <p:nvPr/>
        </p:nvSpPr>
        <p:spPr>
          <a:xfrm>
            <a:off x="5148064" y="1052736"/>
            <a:ext cx="1584176" cy="720080"/>
          </a:xfrm>
          <a:prstGeom prst="borderCallout1">
            <a:avLst>
              <a:gd name="adj1" fmla="val -8955"/>
              <a:gd name="adj2" fmla="val -14655"/>
              <a:gd name="adj3" fmla="val -50140"/>
              <a:gd name="adj4" fmla="val -52831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本館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LOGO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H="1" flipV="1">
            <a:off x="3707904" y="1700808"/>
            <a:ext cx="720080" cy="1296144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檢索功能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6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844824"/>
            <a:ext cx="7249856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1196752"/>
            <a:ext cx="6156684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圓角矩形 9"/>
          <p:cNvSpPr/>
          <p:nvPr/>
        </p:nvSpPr>
        <p:spPr>
          <a:xfrm>
            <a:off x="2843808" y="1196752"/>
            <a:ext cx="1728192" cy="936104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948264" y="1124744"/>
            <a:ext cx="864096" cy="720080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827584" y="2276872"/>
            <a:ext cx="3312368" cy="2304256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539552" y="4797152"/>
            <a:ext cx="1152128" cy="576064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直線圖說文字 1 13"/>
          <p:cNvSpPr/>
          <p:nvPr/>
        </p:nvSpPr>
        <p:spPr>
          <a:xfrm>
            <a:off x="5148064" y="2204864"/>
            <a:ext cx="2808312" cy="936104"/>
          </a:xfrm>
          <a:prstGeom prst="borderCallout1">
            <a:avLst>
              <a:gd name="adj1" fmla="val -8955"/>
              <a:gd name="adj2" fmla="val -14655"/>
              <a:gd name="adj3" fmla="val -50628"/>
              <a:gd name="adj4" fmla="val -33467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選擇檢索範圍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本館已採購之館藏，或是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airitiBooks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全部電子書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直線圖說文字 1 14"/>
          <p:cNvSpPr/>
          <p:nvPr/>
        </p:nvSpPr>
        <p:spPr>
          <a:xfrm>
            <a:off x="3131840" y="4797152"/>
            <a:ext cx="2448272" cy="720080"/>
          </a:xfrm>
          <a:prstGeom prst="borderCallout1">
            <a:avLst>
              <a:gd name="adj1" fmla="val -8955"/>
              <a:gd name="adj2" fmla="val -14655"/>
              <a:gd name="adj3" fmla="val -50628"/>
              <a:gd name="adj4" fmla="val -33467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進階檢索條件選擇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接點 15"/>
          <p:cNvCxnSpPr/>
          <p:nvPr/>
        </p:nvCxnSpPr>
        <p:spPr>
          <a:xfrm flipH="1" flipV="1">
            <a:off x="1547664" y="5013176"/>
            <a:ext cx="1440160" cy="144016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直線圖說文字 1 17"/>
          <p:cNvSpPr/>
          <p:nvPr/>
        </p:nvSpPr>
        <p:spPr>
          <a:xfrm>
            <a:off x="5940152" y="4509120"/>
            <a:ext cx="1736576" cy="495672"/>
          </a:xfrm>
          <a:prstGeom prst="borderCallout1">
            <a:avLst>
              <a:gd name="adj1" fmla="val -33552"/>
              <a:gd name="adj2" fmla="val 4652"/>
              <a:gd name="adj3" fmla="val -84449"/>
              <a:gd name="adj4" fmla="val 19188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布林邏輯說明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瀏覽功能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7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1268760"/>
            <a:ext cx="2286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268760"/>
            <a:ext cx="2286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00" y="1196752"/>
            <a:ext cx="2286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268760"/>
            <a:ext cx="2286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直線圖說文字 1 12"/>
          <p:cNvSpPr/>
          <p:nvPr/>
        </p:nvSpPr>
        <p:spPr>
          <a:xfrm>
            <a:off x="2987824" y="5589240"/>
            <a:ext cx="2448272" cy="720080"/>
          </a:xfrm>
          <a:prstGeom prst="borderCallout1">
            <a:avLst>
              <a:gd name="adj1" fmla="val -8955"/>
              <a:gd name="adj2" fmla="val -14655"/>
              <a:gd name="adj3" fmla="val -50628"/>
              <a:gd name="adj4" fmla="val -33467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多種瀏覽模式選擇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96752"/>
            <a:ext cx="6846887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09241" y="2705100"/>
            <a:ext cx="6799263" cy="415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平台書籍功能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8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sp>
        <p:nvSpPr>
          <p:cNvPr id="10" name="直線圖說文字 1 9"/>
          <p:cNvSpPr/>
          <p:nvPr/>
        </p:nvSpPr>
        <p:spPr>
          <a:xfrm>
            <a:off x="1331640" y="2924944"/>
            <a:ext cx="2448272" cy="720080"/>
          </a:xfrm>
          <a:prstGeom prst="borderCallout1">
            <a:avLst>
              <a:gd name="adj1" fmla="val -19537"/>
              <a:gd name="adj2" fmla="val 25184"/>
              <a:gd name="adj3" fmla="val -135285"/>
              <a:gd name="adj4" fmla="val 40608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加入個人化我的最愛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4499992" y="5949280"/>
            <a:ext cx="3240360" cy="648072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V="1">
            <a:off x="1115616" y="3861048"/>
            <a:ext cx="288032" cy="36004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直線圖說文字 1 16"/>
          <p:cNvSpPr/>
          <p:nvPr/>
        </p:nvSpPr>
        <p:spPr>
          <a:xfrm>
            <a:off x="251520" y="980728"/>
            <a:ext cx="2448272" cy="504056"/>
          </a:xfrm>
          <a:prstGeom prst="borderCallout1">
            <a:avLst>
              <a:gd name="adj1" fmla="val 104425"/>
              <a:gd name="adj2" fmla="val 28296"/>
              <a:gd name="adj3" fmla="val 168272"/>
              <a:gd name="adj4" fmla="val 36873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多種匯出模式與格式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直線圖說文字 1 21"/>
          <p:cNvSpPr/>
          <p:nvPr/>
        </p:nvSpPr>
        <p:spPr>
          <a:xfrm>
            <a:off x="6516216" y="1844824"/>
            <a:ext cx="1728192" cy="720080"/>
          </a:xfrm>
          <a:prstGeom prst="borderCallout1">
            <a:avLst>
              <a:gd name="adj1" fmla="val -19538"/>
              <a:gd name="adj2" fmla="val 5264"/>
              <a:gd name="adj3" fmla="val -61512"/>
              <a:gd name="adj4" fmla="val -3588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可依熱門度或推薦星等排序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直線圖說文字 1 22"/>
          <p:cNvSpPr/>
          <p:nvPr/>
        </p:nvSpPr>
        <p:spPr>
          <a:xfrm>
            <a:off x="4932040" y="3501008"/>
            <a:ext cx="1944216" cy="720080"/>
          </a:xfrm>
          <a:prstGeom prst="borderCallout1">
            <a:avLst>
              <a:gd name="adj1" fmla="val 120147"/>
              <a:gd name="adj2" fmla="val -9727"/>
              <a:gd name="adj3" fmla="val 336378"/>
              <a:gd name="adj4" fmla="val -64436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個人化推薦星等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直線圖說文字 1 23"/>
          <p:cNvSpPr/>
          <p:nvPr/>
        </p:nvSpPr>
        <p:spPr>
          <a:xfrm>
            <a:off x="5220072" y="4725144"/>
            <a:ext cx="2304256" cy="648072"/>
          </a:xfrm>
          <a:prstGeom prst="borderCallout1">
            <a:avLst>
              <a:gd name="adj1" fmla="val 126496"/>
              <a:gd name="adj2" fmla="val 11437"/>
              <a:gd name="adj3" fmla="val 215507"/>
              <a:gd name="adj4" fmla="val 24410"/>
            </a:avLst>
          </a:prstGeom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線上閱讀或下載閱讀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428625"/>
            <a:ext cx="8229600" cy="642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bg1"/>
                </a:solidFill>
              </a:rPr>
              <a:t>如何借書閱讀？</a:t>
            </a:r>
            <a:r>
              <a:rPr lang="en-US" altLang="zh-TW" dirty="0" smtClean="0">
                <a:solidFill>
                  <a:schemeClr val="bg1"/>
                </a:solidFill>
              </a:rPr>
              <a:t>- </a:t>
            </a:r>
            <a:r>
              <a:rPr lang="zh-TW" altLang="en-US" dirty="0" smtClean="0">
                <a:solidFill>
                  <a:schemeClr val="bg1"/>
                </a:solidFill>
              </a:rPr>
              <a:t>線上閱讀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直接點選「線上閱讀」開啟瀏覽器即可。</a:t>
            </a:r>
            <a:endParaRPr lang="en-US" altLang="zh-TW" dirty="0" smtClean="0">
              <a:solidFill>
                <a:srgbClr val="438BC4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若無反應，請關閉瀏覽器</a:t>
            </a:r>
            <a:r>
              <a:rPr lang="en-US" altLang="zh-TW" dirty="0" smtClean="0">
                <a:solidFill>
                  <a:srgbClr val="438BC4"/>
                </a:solidFill>
              </a:rPr>
              <a:t>”</a:t>
            </a:r>
            <a:r>
              <a:rPr lang="zh-TW" altLang="en-US" dirty="0" smtClean="0">
                <a:solidFill>
                  <a:srgbClr val="438BC4"/>
                </a:solidFill>
              </a:rPr>
              <a:t>封鎖彈出視窗</a:t>
            </a:r>
            <a:r>
              <a:rPr lang="en-US" altLang="zh-TW" dirty="0" smtClean="0">
                <a:solidFill>
                  <a:srgbClr val="438BC4"/>
                </a:solidFill>
              </a:rPr>
              <a:t>”</a:t>
            </a:r>
            <a:r>
              <a:rPr lang="zh-TW" altLang="en-US" dirty="0" smtClean="0">
                <a:solidFill>
                  <a:srgbClr val="438BC4"/>
                </a:solidFill>
              </a:rPr>
              <a:t>功能。</a:t>
            </a:r>
            <a:endParaRPr lang="en-US" altLang="zh-TW" dirty="0" smtClean="0">
              <a:solidFill>
                <a:srgbClr val="438BC4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dirty="0" smtClean="0">
                <a:solidFill>
                  <a:srgbClr val="438BC4"/>
                </a:solidFill>
              </a:rPr>
              <a:t>關閉閱讀視窗，便即時歸還書籍，供下一人使用。</a:t>
            </a:r>
            <a:endParaRPr lang="en-US" altLang="zh-TW" dirty="0" smtClean="0">
              <a:solidFill>
                <a:srgbClr val="438BC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A775-483C-4127-8A05-0098ADC6797A}" type="slidenum">
              <a:rPr lang="fr-CA" altLang="zh-TW" smtClean="0"/>
              <a:pPr/>
              <a:t>9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2013 airitiBooks User Guide</a:t>
            </a:r>
            <a:endParaRPr lang="zh-TW" altLang="zh-TW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/>
          <a:srcRect t="9571"/>
          <a:stretch>
            <a:fillRect/>
          </a:stretch>
        </p:blipFill>
        <p:spPr bwMode="auto">
          <a:xfrm>
            <a:off x="3635896" y="3284984"/>
            <a:ext cx="4927055" cy="2721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3284984"/>
            <a:ext cx="1944216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圓角矩形 10"/>
          <p:cNvSpPr/>
          <p:nvPr/>
        </p:nvSpPr>
        <p:spPr>
          <a:xfrm>
            <a:off x="5220072" y="5301208"/>
            <a:ext cx="1368152" cy="576064"/>
          </a:xfrm>
          <a:prstGeom prst="roundRect">
            <a:avLst/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11" idx="0"/>
            <a:endCxn id="9" idx="2"/>
          </p:cNvCxnSpPr>
          <p:nvPr/>
        </p:nvCxnSpPr>
        <p:spPr>
          <a:xfrm flipH="1" flipV="1">
            <a:off x="5112060" y="4077072"/>
            <a:ext cx="792088" cy="1224136"/>
          </a:xfrm>
          <a:prstGeom prst="straightConnector1">
            <a:avLst/>
          </a:prstGeom>
          <a:ln w="5715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3">
  <a:themeElements>
    <a:clrScheme name="自訂 1">
      <a:dk1>
        <a:srgbClr val="0F5B99"/>
      </a:dk1>
      <a:lt1>
        <a:sysClr val="window" lastClr="FFFFFF"/>
      </a:lt1>
      <a:dk2>
        <a:srgbClr val="1B587C"/>
      </a:dk2>
      <a:lt2>
        <a:srgbClr val="D0DFE4"/>
      </a:lt2>
      <a:accent1>
        <a:srgbClr val="F69412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4EA5D8"/>
      </a:hlink>
      <a:folHlink>
        <a:srgbClr val="B45F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57150">
          <a:tailEnd type="arrow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113</Template>
  <TotalTime>452</TotalTime>
  <Words>489</Words>
  <Application>Microsoft Office PowerPoint</Application>
  <PresentationFormat>如螢幕大小 (4:3)</PresentationFormat>
  <Paragraphs>117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8" baseType="lpstr">
      <vt:lpstr>Arial</vt:lpstr>
      <vt:lpstr>Calibri</vt:lpstr>
      <vt:lpstr>113</vt:lpstr>
      <vt:lpstr>airitiBooks 華藝中文電子書</vt:lpstr>
      <vt:lpstr>華藝電子書內容與特色</vt:lpstr>
      <vt:lpstr>投影片 3</vt:lpstr>
      <vt:lpstr>投影片 4</vt:lpstr>
      <vt:lpstr>圖 書 館 專 頁</vt:lpstr>
      <vt:lpstr>檢索功能</vt:lpstr>
      <vt:lpstr>瀏覽功能</vt:lpstr>
      <vt:lpstr>平台書籍功能</vt:lpstr>
      <vt:lpstr>如何借書閱讀？- 線上閱讀</vt:lpstr>
      <vt:lpstr>如何借書閱讀？- 下載閱讀</vt:lpstr>
      <vt:lpstr>閱讀畫面 - PC</vt:lpstr>
      <vt:lpstr>閱讀畫面 – 行動載具</vt:lpstr>
      <vt:lpstr>閱讀畫面 – 文字型ePub</vt:lpstr>
      <vt:lpstr>閱讀畫面 – 有聲書</vt:lpstr>
      <vt:lpstr>The End </vt:lpstr>
    </vt:vector>
  </TitlesOfParts>
  <Company>airiti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airitiBooks 華藝中文電子書-平台與線上閱讀使用說明</dc:title>
  <dc:creator>airitiBooks 華藝中文電子書</dc:creator>
  <cp:lastModifiedBy>K</cp:lastModifiedBy>
  <cp:revision>49</cp:revision>
  <dcterms:created xsi:type="dcterms:W3CDTF">2013-08-16T00:03:25Z</dcterms:created>
  <dcterms:modified xsi:type="dcterms:W3CDTF">2013-08-16T07:36:18Z</dcterms:modified>
</cp:coreProperties>
</file>